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9" r:id="rId4"/>
    <p:sldId id="260" r:id="rId5"/>
    <p:sldId id="262" r:id="rId6"/>
    <p:sldId id="263" r:id="rId7"/>
    <p:sldId id="264" r:id="rId8"/>
    <p:sldId id="265" r:id="rId9"/>
    <p:sldId id="266" r:id="rId10"/>
    <p:sldId id="267" r:id="rId11"/>
    <p:sldId id="268" r:id="rId12"/>
    <p:sldId id="269" r:id="rId13"/>
    <p:sldId id="270" r:id="rId14"/>
    <p:sldId id="26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snapToGrid="0">
      <p:cViewPr varScale="1">
        <p:scale>
          <a:sx n="115" d="100"/>
          <a:sy n="115" d="100"/>
        </p:scale>
        <p:origin x="25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11/18/2018</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‹Nº›</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341D2AC3-6A0B-4169-B1EA-E3AE8B351BDD}" type="datetimeFigureOut">
              <a:rPr lang="en-US" dirty="0"/>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DD4B9363-8B87-41B7-9F8E-64519CBB8F34}" type="datetimeFigureOut">
              <a:rPr lang="en-US" dirty="0"/>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AEF5746-5284-4951-9F37-7AE924EDBCB7}" type="datetimeFigureOut">
              <a:rPr lang="en-US" dirty="0"/>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02398B29-7265-4A65-A2A4-6703C057B7C1}" type="datetimeFigureOut">
              <a:rPr lang="en-US" dirty="0"/>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28FBA082-94DF-4C4B-A041-6624924AB0A8}" type="datetimeFigureOut">
              <a:rPr lang="en-US" dirty="0"/>
              <a:t>11/18/2018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B27686C4-3AB5-4E0C-86CA-FB108C350AA9}" type="datetimeFigureOut">
              <a:rPr lang="en-US" dirty="0"/>
              <a:t>11/18/2018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s-ES" smtClean="0"/>
              <a:t>Haga clic para modificar el estilo de título del patrón</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s-ES" smtClean="0"/>
              <a:t>Haga clic para modificar el estilo de título del patrón</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0F7F47CF-67C9-420C-80A5-E2069FF0C2DF}" type="datetimeFigureOut">
              <a:rPr lang="en-US" dirty="0"/>
              <a:t>11/18/2018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s-ES" smtClean="0"/>
              <a:t>Haga clic para modificar el estilo de título del patrón</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2" name="Content Placeholder 3"/>
          <p:cNvSpPr>
            <a:spLocks noGrp="1"/>
          </p:cNvSpPr>
          <p:nvPr>
            <p:ph sz="quarter" idx="13"/>
          </p:nvPr>
        </p:nvSpPr>
        <p:spPr>
          <a:xfrm>
            <a:off x="685802" y="2861733"/>
            <a:ext cx="5088712" cy="2512852"/>
          </a:xfrm>
        </p:spPr>
        <p:txBody>
          <a:bodyPr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3" name="Content Placeholder 5"/>
          <p:cNvSpPr>
            <a:spLocks noGrp="1"/>
          </p:cNvSpPr>
          <p:nvPr>
            <p:ph sz="quarter" idx="14"/>
          </p:nvPr>
        </p:nvSpPr>
        <p:spPr>
          <a:xfrm>
            <a:off x="5993969" y="2861733"/>
            <a:ext cx="5088713" cy="2512852"/>
          </a:xfrm>
        </p:spPr>
        <p:txBody>
          <a:bodyPr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11/18/2018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11/18/2018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11/18/2018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s-ES" smtClean="0"/>
              <a:t>Haga clic para modificar el estilo de título del patrón</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50C3BFE2-83B7-4B0A-B9D3-AB28331082B3}" type="datetimeFigureOut">
              <a:rPr lang="en-US" dirty="0"/>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12EF78E3-FDA3-4D28-AAA2-0B81F349A39D}" type="datetimeFigureOut">
              <a:rPr lang="en-US" dirty="0"/>
              <a:t>11/18/2018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11/18/2018</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dirty="0" smtClean="0"/>
              <a:t>TRABAJO FINAL: COMPLEJIDAD ALGORÍTMICA - TSP</a:t>
            </a:r>
            <a:endParaRPr lang="es-PE" dirty="0"/>
          </a:p>
        </p:txBody>
      </p:sp>
      <p:sp>
        <p:nvSpPr>
          <p:cNvPr id="3" name="Marcador de contenido 2"/>
          <p:cNvSpPr>
            <a:spLocks noGrp="1"/>
          </p:cNvSpPr>
          <p:nvPr>
            <p:ph sz="quarter" idx="13"/>
          </p:nvPr>
        </p:nvSpPr>
        <p:spPr/>
        <p:txBody>
          <a:bodyPr/>
          <a:lstStyle/>
          <a:p>
            <a:pPr marL="0" indent="0">
              <a:buNone/>
            </a:pPr>
            <a:r>
              <a:rPr lang="es-PE" b="1" dirty="0" smtClean="0"/>
              <a:t>alumno</a:t>
            </a:r>
            <a:r>
              <a:rPr lang="es-PE" b="1" dirty="0" smtClean="0"/>
              <a:t>:</a:t>
            </a:r>
            <a:endParaRPr lang="es-PE" b="1" dirty="0"/>
          </a:p>
          <a:p>
            <a:pPr marL="457200" indent="-457200"/>
            <a:r>
              <a:rPr lang="es-PE" dirty="0" smtClean="0"/>
              <a:t>Juan </a:t>
            </a:r>
            <a:r>
              <a:rPr lang="es-PE" dirty="0"/>
              <a:t>Diego Peña CHAFALOTE</a:t>
            </a:r>
          </a:p>
          <a:p>
            <a:pPr marL="0" indent="0">
              <a:buNone/>
            </a:pPr>
            <a:r>
              <a:rPr lang="es-PE" b="1" dirty="0"/>
              <a:t>Profesor:</a:t>
            </a:r>
          </a:p>
          <a:p>
            <a:pPr marL="457200" indent="-457200"/>
            <a:r>
              <a:rPr lang="es-PE" dirty="0"/>
              <a:t>Luis Martín </a:t>
            </a:r>
            <a:r>
              <a:rPr lang="es-PE" dirty="0" err="1"/>
              <a:t>Canaval</a:t>
            </a:r>
            <a:r>
              <a:rPr lang="es-PE" dirty="0"/>
              <a:t> </a:t>
            </a:r>
            <a:r>
              <a:rPr lang="es-PE" dirty="0" smtClean="0"/>
              <a:t>Sánchez</a:t>
            </a:r>
            <a:endParaRPr lang="es-PE" dirty="0"/>
          </a:p>
        </p:txBody>
      </p:sp>
    </p:spTree>
    <p:extLst>
      <p:ext uri="{BB962C8B-B14F-4D97-AF65-F5344CB8AC3E}">
        <p14:creationId xmlns:p14="http://schemas.microsoft.com/office/powerpoint/2010/main" val="1012498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340167" y="866082"/>
            <a:ext cx="733425" cy="171450"/>
          </a:xfrm>
          <a:prstGeom prst="rect">
            <a:avLst/>
          </a:prstGeom>
        </p:spPr>
      </p:pic>
      <p:pic>
        <p:nvPicPr>
          <p:cNvPr id="5" name="Imagen 4"/>
          <p:cNvPicPr>
            <a:picLocks noChangeAspect="1"/>
          </p:cNvPicPr>
          <p:nvPr/>
        </p:nvPicPr>
        <p:blipFill>
          <a:blip r:embed="rId3"/>
          <a:stretch>
            <a:fillRect/>
          </a:stretch>
        </p:blipFill>
        <p:spPr>
          <a:xfrm>
            <a:off x="2155161" y="847032"/>
            <a:ext cx="1381125" cy="190500"/>
          </a:xfrm>
          <a:prstGeom prst="rect">
            <a:avLst/>
          </a:prstGeom>
        </p:spPr>
      </p:pic>
      <p:pic>
        <p:nvPicPr>
          <p:cNvPr id="6" name="Imagen 5"/>
          <p:cNvPicPr>
            <a:picLocks noChangeAspect="1"/>
          </p:cNvPicPr>
          <p:nvPr/>
        </p:nvPicPr>
        <p:blipFill>
          <a:blip r:embed="rId4"/>
          <a:stretch>
            <a:fillRect/>
          </a:stretch>
        </p:blipFill>
        <p:spPr>
          <a:xfrm>
            <a:off x="1484601" y="1260157"/>
            <a:ext cx="1990725" cy="314325"/>
          </a:xfrm>
          <a:prstGeom prst="rect">
            <a:avLst/>
          </a:prstGeom>
        </p:spPr>
      </p:pic>
      <p:pic>
        <p:nvPicPr>
          <p:cNvPr id="7" name="Imagen 6"/>
          <p:cNvPicPr>
            <a:picLocks noChangeAspect="1"/>
          </p:cNvPicPr>
          <p:nvPr/>
        </p:nvPicPr>
        <p:blipFill>
          <a:blip r:embed="rId5"/>
          <a:stretch>
            <a:fillRect/>
          </a:stretch>
        </p:blipFill>
        <p:spPr>
          <a:xfrm>
            <a:off x="4306784" y="616268"/>
            <a:ext cx="6719442" cy="4762068"/>
          </a:xfrm>
          <a:prstGeom prst="rect">
            <a:avLst/>
          </a:prstGeom>
        </p:spPr>
      </p:pic>
    </p:spTree>
    <p:extLst>
      <p:ext uri="{BB962C8B-B14F-4D97-AF65-F5344CB8AC3E}">
        <p14:creationId xmlns:p14="http://schemas.microsoft.com/office/powerpoint/2010/main" val="812603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105159" y="925396"/>
            <a:ext cx="638175" cy="219075"/>
          </a:xfrm>
          <a:prstGeom prst="rect">
            <a:avLst/>
          </a:prstGeom>
        </p:spPr>
      </p:pic>
      <p:pic>
        <p:nvPicPr>
          <p:cNvPr id="5" name="Imagen 4"/>
          <p:cNvPicPr>
            <a:picLocks noChangeAspect="1"/>
          </p:cNvPicPr>
          <p:nvPr/>
        </p:nvPicPr>
        <p:blipFill>
          <a:blip r:embed="rId3"/>
          <a:stretch>
            <a:fillRect/>
          </a:stretch>
        </p:blipFill>
        <p:spPr>
          <a:xfrm>
            <a:off x="2039909" y="925396"/>
            <a:ext cx="1428750" cy="180975"/>
          </a:xfrm>
          <a:prstGeom prst="rect">
            <a:avLst/>
          </a:prstGeom>
        </p:spPr>
      </p:pic>
      <p:pic>
        <p:nvPicPr>
          <p:cNvPr id="6" name="Imagen 5"/>
          <p:cNvPicPr>
            <a:picLocks noChangeAspect="1"/>
          </p:cNvPicPr>
          <p:nvPr/>
        </p:nvPicPr>
        <p:blipFill>
          <a:blip r:embed="rId4"/>
          <a:stretch>
            <a:fillRect/>
          </a:stretch>
        </p:blipFill>
        <p:spPr>
          <a:xfrm>
            <a:off x="1362248" y="1324321"/>
            <a:ext cx="2019300" cy="285750"/>
          </a:xfrm>
          <a:prstGeom prst="rect">
            <a:avLst/>
          </a:prstGeom>
        </p:spPr>
      </p:pic>
      <p:pic>
        <p:nvPicPr>
          <p:cNvPr id="7" name="Imagen 6"/>
          <p:cNvPicPr>
            <a:picLocks noChangeAspect="1"/>
          </p:cNvPicPr>
          <p:nvPr/>
        </p:nvPicPr>
        <p:blipFill>
          <a:blip r:embed="rId5"/>
          <a:stretch>
            <a:fillRect/>
          </a:stretch>
        </p:blipFill>
        <p:spPr>
          <a:xfrm>
            <a:off x="4463935" y="618605"/>
            <a:ext cx="6613294" cy="4729350"/>
          </a:xfrm>
          <a:prstGeom prst="rect">
            <a:avLst/>
          </a:prstGeom>
        </p:spPr>
      </p:pic>
    </p:spTree>
    <p:extLst>
      <p:ext uri="{BB962C8B-B14F-4D97-AF65-F5344CB8AC3E}">
        <p14:creationId xmlns:p14="http://schemas.microsoft.com/office/powerpoint/2010/main" val="679374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07992" y="918383"/>
            <a:ext cx="666750" cy="133350"/>
          </a:xfrm>
          <a:prstGeom prst="rect">
            <a:avLst/>
          </a:prstGeom>
        </p:spPr>
      </p:pic>
      <p:pic>
        <p:nvPicPr>
          <p:cNvPr id="5" name="Imagen 4"/>
          <p:cNvPicPr>
            <a:picLocks noChangeAspect="1"/>
          </p:cNvPicPr>
          <p:nvPr/>
        </p:nvPicPr>
        <p:blipFill>
          <a:blip r:embed="rId3"/>
          <a:stretch>
            <a:fillRect/>
          </a:stretch>
        </p:blipFill>
        <p:spPr>
          <a:xfrm>
            <a:off x="1765588" y="885045"/>
            <a:ext cx="1428750" cy="200025"/>
          </a:xfrm>
          <a:prstGeom prst="rect">
            <a:avLst/>
          </a:prstGeom>
        </p:spPr>
      </p:pic>
      <p:pic>
        <p:nvPicPr>
          <p:cNvPr id="6" name="Imagen 5"/>
          <p:cNvPicPr>
            <a:picLocks noChangeAspect="1"/>
          </p:cNvPicPr>
          <p:nvPr/>
        </p:nvPicPr>
        <p:blipFill>
          <a:blip r:embed="rId4"/>
          <a:stretch>
            <a:fillRect/>
          </a:stretch>
        </p:blipFill>
        <p:spPr>
          <a:xfrm>
            <a:off x="967913" y="1376623"/>
            <a:ext cx="2076450" cy="247650"/>
          </a:xfrm>
          <a:prstGeom prst="rect">
            <a:avLst/>
          </a:prstGeom>
        </p:spPr>
      </p:pic>
      <p:pic>
        <p:nvPicPr>
          <p:cNvPr id="7" name="Imagen 6"/>
          <p:cNvPicPr>
            <a:picLocks noChangeAspect="1"/>
          </p:cNvPicPr>
          <p:nvPr/>
        </p:nvPicPr>
        <p:blipFill>
          <a:blip r:embed="rId5"/>
          <a:stretch>
            <a:fillRect/>
          </a:stretch>
        </p:blipFill>
        <p:spPr>
          <a:xfrm>
            <a:off x="4181531" y="681644"/>
            <a:ext cx="6982461" cy="5027372"/>
          </a:xfrm>
          <a:prstGeom prst="rect">
            <a:avLst/>
          </a:prstGeom>
        </p:spPr>
      </p:pic>
    </p:spTree>
    <p:extLst>
      <p:ext uri="{BB962C8B-B14F-4D97-AF65-F5344CB8AC3E}">
        <p14:creationId xmlns:p14="http://schemas.microsoft.com/office/powerpoint/2010/main" val="3685096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resultados</a:t>
            </a:r>
            <a:endParaRPr lang="es-PE" dirty="0"/>
          </a:p>
        </p:txBody>
      </p:sp>
      <p:sp>
        <p:nvSpPr>
          <p:cNvPr id="3" name="Marcador de contenido 2"/>
          <p:cNvSpPr>
            <a:spLocks noGrp="1"/>
          </p:cNvSpPr>
          <p:nvPr>
            <p:ph sz="quarter" idx="13"/>
          </p:nvPr>
        </p:nvSpPr>
        <p:spPr/>
        <p:txBody>
          <a:bodyPr/>
          <a:lstStyle/>
          <a:p>
            <a:r>
              <a:rPr lang="es-PE" dirty="0" smtClean="0"/>
              <a:t>Centros poblados: 10000 ciudades en 17 minutos y 42 segundos, Porcentaje </a:t>
            </a:r>
            <a:r>
              <a:rPr lang="es-PE" dirty="0"/>
              <a:t>de 6.89% </a:t>
            </a:r>
          </a:p>
          <a:p>
            <a:r>
              <a:rPr lang="es-PE" dirty="0" smtClean="0"/>
              <a:t>CENTROS EDUCATIVOS 9000 ciudades en 13 minutos 22 segundos, porcentaje 11.92%</a:t>
            </a:r>
          </a:p>
          <a:p>
            <a:endParaRPr lang="es-PE" dirty="0" smtClean="0"/>
          </a:p>
          <a:p>
            <a:pPr marL="0" indent="0">
              <a:buNone/>
            </a:pPr>
            <a:endParaRPr lang="es-PE" dirty="0"/>
          </a:p>
        </p:txBody>
      </p:sp>
    </p:spTree>
    <p:extLst>
      <p:ext uri="{BB962C8B-B14F-4D97-AF65-F5344CB8AC3E}">
        <p14:creationId xmlns:p14="http://schemas.microsoft.com/office/powerpoint/2010/main" val="1590346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CONCLUSIONES</a:t>
            </a:r>
            <a:endParaRPr lang="es-PE" dirty="0"/>
          </a:p>
        </p:txBody>
      </p:sp>
      <p:sp>
        <p:nvSpPr>
          <p:cNvPr id="3" name="Marcador de contenido 2"/>
          <p:cNvSpPr>
            <a:spLocks noGrp="1"/>
          </p:cNvSpPr>
          <p:nvPr>
            <p:ph sz="quarter" idx="13"/>
          </p:nvPr>
        </p:nvSpPr>
        <p:spPr>
          <a:xfrm>
            <a:off x="687976" y="1837765"/>
            <a:ext cx="10394707" cy="3830328"/>
          </a:xfrm>
        </p:spPr>
        <p:txBody>
          <a:bodyPr>
            <a:normAutofit lnSpcReduction="10000"/>
          </a:bodyPr>
          <a:lstStyle/>
          <a:p>
            <a:r>
              <a:rPr lang="es-PE" dirty="0"/>
              <a:t>•La generación y uso de los archivos .</a:t>
            </a:r>
            <a:r>
              <a:rPr lang="es-PE" dirty="0" err="1"/>
              <a:t>csv</a:t>
            </a:r>
            <a:r>
              <a:rPr lang="es-PE" dirty="0"/>
              <a:t> nos permiten y facilitan la gestión y almacenamiento de datos, además de tenerla de forma más ordenada y con fácil acceso a través del Python.</a:t>
            </a:r>
          </a:p>
          <a:p>
            <a:r>
              <a:rPr lang="es-PE" dirty="0"/>
              <a:t>•El problema del TSP, el cual nos indica que debemos recorrer toda una trama de puntos en la distancia más corta, nos ayuda a entender mejor y comprender problemas cotidianos, en los cuales debemos tener en cuenta los recursos, distancia, tiempo y dinero que se invertirán para llegar de un lugar a otro.</a:t>
            </a:r>
          </a:p>
          <a:p>
            <a:r>
              <a:rPr lang="es-PE" dirty="0"/>
              <a:t>•El algoritmo </a:t>
            </a:r>
            <a:r>
              <a:rPr lang="es-PE" dirty="0" err="1"/>
              <a:t>Kruskal</a:t>
            </a:r>
            <a:r>
              <a:rPr lang="es-PE" dirty="0"/>
              <a:t> es un ejemplo de algoritmo </a:t>
            </a:r>
            <a:r>
              <a:rPr lang="es-PE" dirty="0" err="1"/>
              <a:t>Greedy</a:t>
            </a:r>
            <a:r>
              <a:rPr lang="es-PE" dirty="0"/>
              <a:t>, por lo que no siempre se encontrará la mejor solución, si no que nos ayudará a encontrar una </a:t>
            </a:r>
            <a:r>
              <a:rPr lang="es-PE" dirty="0" smtClean="0"/>
              <a:t>solución en </a:t>
            </a:r>
            <a:r>
              <a:rPr lang="es-PE" dirty="0"/>
              <a:t>un tiempo </a:t>
            </a:r>
            <a:r>
              <a:rPr lang="es-PE" dirty="0" smtClean="0"/>
              <a:t>razonable. </a:t>
            </a:r>
            <a:r>
              <a:rPr lang="es-PE" dirty="0"/>
              <a:t>Teniendo como complejidad O(</a:t>
            </a:r>
            <a:r>
              <a:rPr lang="es-PE" dirty="0" err="1"/>
              <a:t>ElogE</a:t>
            </a:r>
            <a:r>
              <a:rPr lang="es-PE" dirty="0"/>
              <a:t>) o O(</a:t>
            </a:r>
            <a:r>
              <a:rPr lang="es-PE" dirty="0" err="1"/>
              <a:t>ElogV</a:t>
            </a:r>
            <a:r>
              <a:rPr lang="es-PE" dirty="0"/>
              <a:t>).</a:t>
            </a:r>
          </a:p>
          <a:p>
            <a:endParaRPr lang="es-PE" dirty="0"/>
          </a:p>
        </p:txBody>
      </p:sp>
    </p:spTree>
    <p:extLst>
      <p:ext uri="{BB962C8B-B14F-4D97-AF65-F5344CB8AC3E}">
        <p14:creationId xmlns:p14="http://schemas.microsoft.com/office/powerpoint/2010/main" val="4028089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5801" y="494608"/>
            <a:ext cx="10396882" cy="1151965"/>
          </a:xfrm>
        </p:spPr>
        <p:txBody>
          <a:bodyPr/>
          <a:lstStyle/>
          <a:p>
            <a:r>
              <a:rPr lang="es-PE" dirty="0" smtClean="0"/>
              <a:t>problema</a:t>
            </a:r>
            <a:endParaRPr lang="es-PE" dirty="0"/>
          </a:p>
        </p:txBody>
      </p:sp>
      <p:sp>
        <p:nvSpPr>
          <p:cNvPr id="3" name="Marcador de contenido 2"/>
          <p:cNvSpPr>
            <a:spLocks noGrp="1"/>
          </p:cNvSpPr>
          <p:nvPr>
            <p:ph sz="quarter" idx="13"/>
          </p:nvPr>
        </p:nvSpPr>
        <p:spPr>
          <a:xfrm>
            <a:off x="687976" y="1705950"/>
            <a:ext cx="10394707" cy="1186880"/>
          </a:xfrm>
        </p:spPr>
        <p:txBody>
          <a:bodyPr>
            <a:normAutofit lnSpcReduction="10000"/>
          </a:bodyPr>
          <a:lstStyle/>
          <a:p>
            <a:r>
              <a:rPr lang="es-PE" dirty="0" smtClean="0"/>
              <a:t>EL PRINCIPAL PROBLEMA presente </a:t>
            </a:r>
            <a:r>
              <a:rPr lang="es-PE" dirty="0"/>
              <a:t>es la cantidad de datos que se manejarán, el procesamiento y análisis de los mismos ya de por sí es complicado de realizar. Además de realizar un algoritmo óptimo que nos ayude a resolver el problema en un tiempo prudencial.</a:t>
            </a:r>
          </a:p>
        </p:txBody>
      </p:sp>
      <p:sp>
        <p:nvSpPr>
          <p:cNvPr id="4" name="Título 1"/>
          <p:cNvSpPr txBox="1">
            <a:spLocks/>
          </p:cNvSpPr>
          <p:nvPr/>
        </p:nvSpPr>
        <p:spPr>
          <a:xfrm>
            <a:off x="685801" y="2791692"/>
            <a:ext cx="10396882" cy="1151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es-PE" dirty="0" smtClean="0"/>
              <a:t>MOTIVACIÓN</a:t>
            </a:r>
            <a:endParaRPr lang="es-PE" dirty="0"/>
          </a:p>
        </p:txBody>
      </p:sp>
      <p:sp>
        <p:nvSpPr>
          <p:cNvPr id="5" name="Marcador de contenido 2"/>
          <p:cNvSpPr txBox="1">
            <a:spLocks/>
          </p:cNvSpPr>
          <p:nvPr/>
        </p:nvSpPr>
        <p:spPr>
          <a:xfrm>
            <a:off x="687976" y="3901896"/>
            <a:ext cx="10394707" cy="1186880"/>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r>
              <a:rPr lang="es-PE" dirty="0"/>
              <a:t>La principal motivación para la solución de este problema es que este problema presenta diferentes aplicaciones o representaciones en la vida cotidiana, uno de los principales ejemplos el de llegar de la forma más rápida de tu casa a la universidad, al trabajo, etc.</a:t>
            </a:r>
          </a:p>
        </p:txBody>
      </p:sp>
    </p:spTree>
    <p:extLst>
      <p:ext uri="{BB962C8B-B14F-4D97-AF65-F5344CB8AC3E}">
        <p14:creationId xmlns:p14="http://schemas.microsoft.com/office/powerpoint/2010/main" val="2898842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OBJETIVOS</a:t>
            </a:r>
            <a:endParaRPr lang="es-PE" dirty="0"/>
          </a:p>
        </p:txBody>
      </p:sp>
      <p:sp>
        <p:nvSpPr>
          <p:cNvPr id="3" name="Marcador de contenido 2"/>
          <p:cNvSpPr>
            <a:spLocks noGrp="1"/>
          </p:cNvSpPr>
          <p:nvPr>
            <p:ph sz="quarter" idx="13"/>
          </p:nvPr>
        </p:nvSpPr>
        <p:spPr>
          <a:xfrm>
            <a:off x="685800" y="2063396"/>
            <a:ext cx="10394707" cy="3564320"/>
          </a:xfrm>
        </p:spPr>
        <p:txBody>
          <a:bodyPr>
            <a:normAutofit fontScale="85000" lnSpcReduction="20000"/>
          </a:bodyPr>
          <a:lstStyle/>
          <a:p>
            <a:r>
              <a:rPr lang="es-PE" dirty="0"/>
              <a:t>•Diseñar un algoritmo que nos permita, dados dos </a:t>
            </a:r>
            <a:r>
              <a:rPr lang="es-PE" dirty="0" err="1"/>
              <a:t>datasets</a:t>
            </a:r>
            <a:r>
              <a:rPr lang="es-PE" dirty="0"/>
              <a:t>, organizarla en un archivo .</a:t>
            </a:r>
            <a:r>
              <a:rPr lang="es-PE" dirty="0" err="1"/>
              <a:t>csv</a:t>
            </a:r>
            <a:r>
              <a:rPr lang="es-PE" dirty="0"/>
              <a:t> para que de esta manera, el manejo de la información sea más eficiente, rápido y solo utilizar la información que es relevante para el proyecto.</a:t>
            </a:r>
          </a:p>
          <a:p>
            <a:r>
              <a:rPr lang="es-PE" dirty="0"/>
              <a:t>•Diseñar un algoritmo que permita mediante la información en el archivo, generar la distancia entre las ciudades.</a:t>
            </a:r>
          </a:p>
          <a:p>
            <a:r>
              <a:rPr lang="es-PE" dirty="0"/>
              <a:t>•Diseñar un algoritmo que nos permita mediante la distancia entre los puntos, decidir que ruta se debe tomar para lograr el objetivo principal del problema el cual es recorrer todas las ciudades en la distancia mínima.</a:t>
            </a:r>
          </a:p>
          <a:p>
            <a:r>
              <a:rPr lang="es-PE" dirty="0"/>
              <a:t>•Diseñar un algoritmo que nos ayude a visualizar la ruta escogida, además de obtener un tiempo total de ejecución y saber si el algoritmo elegido es eficiente o no, haciendo uso de varios casos de prueba con diferente cantidad de ciudades en cada uno de ellos.</a:t>
            </a:r>
          </a:p>
          <a:p>
            <a:endParaRPr lang="es-PE" dirty="0"/>
          </a:p>
        </p:txBody>
      </p:sp>
    </p:spTree>
    <p:extLst>
      <p:ext uri="{BB962C8B-B14F-4D97-AF65-F5344CB8AC3E}">
        <p14:creationId xmlns:p14="http://schemas.microsoft.com/office/powerpoint/2010/main" val="3467186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Solución del problema</a:t>
            </a:r>
            <a:endParaRPr lang="es-PE" dirty="0"/>
          </a:p>
        </p:txBody>
      </p:sp>
      <p:sp>
        <p:nvSpPr>
          <p:cNvPr id="3" name="Marcador de contenido 2"/>
          <p:cNvSpPr>
            <a:spLocks noGrp="1"/>
          </p:cNvSpPr>
          <p:nvPr>
            <p:ph sz="quarter" idx="13"/>
          </p:nvPr>
        </p:nvSpPr>
        <p:spPr>
          <a:xfrm>
            <a:off x="685800" y="2063396"/>
            <a:ext cx="10394707" cy="2300786"/>
          </a:xfrm>
        </p:spPr>
        <p:txBody>
          <a:bodyPr>
            <a:normAutofit/>
          </a:bodyPr>
          <a:lstStyle/>
          <a:p>
            <a:r>
              <a:rPr lang="es-PE" dirty="0" smtClean="0"/>
              <a:t>ALGORITMO KRUSKAL (MST)</a:t>
            </a:r>
          </a:p>
          <a:p>
            <a:endParaRPr lang="es-PE" dirty="0"/>
          </a:p>
        </p:txBody>
      </p:sp>
    </p:spTree>
    <p:extLst>
      <p:ext uri="{BB962C8B-B14F-4D97-AF65-F5344CB8AC3E}">
        <p14:creationId xmlns:p14="http://schemas.microsoft.com/office/powerpoint/2010/main" val="3533080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EXPERIMENTOS CENTROS POBLADOS</a:t>
            </a:r>
            <a:endParaRPr lang="es-PE" dirty="0"/>
          </a:p>
        </p:txBody>
      </p:sp>
      <p:pic>
        <p:nvPicPr>
          <p:cNvPr id="4" name="Marcador de contenido 3"/>
          <p:cNvPicPr>
            <a:picLocks noGrp="1" noChangeAspect="1"/>
          </p:cNvPicPr>
          <p:nvPr>
            <p:ph sz="quarter" idx="13"/>
          </p:nvPr>
        </p:nvPicPr>
        <p:blipFill>
          <a:blip r:embed="rId2"/>
          <a:stretch>
            <a:fillRect/>
          </a:stretch>
        </p:blipFill>
        <p:spPr>
          <a:xfrm>
            <a:off x="840306" y="1905952"/>
            <a:ext cx="542925" cy="152400"/>
          </a:xfrm>
          <a:prstGeom prst="rect">
            <a:avLst/>
          </a:prstGeom>
        </p:spPr>
      </p:pic>
      <p:pic>
        <p:nvPicPr>
          <p:cNvPr id="5" name="Imagen 4"/>
          <p:cNvPicPr>
            <a:picLocks noChangeAspect="1"/>
          </p:cNvPicPr>
          <p:nvPr/>
        </p:nvPicPr>
        <p:blipFill>
          <a:blip r:embed="rId3"/>
          <a:stretch>
            <a:fillRect/>
          </a:stretch>
        </p:blipFill>
        <p:spPr>
          <a:xfrm>
            <a:off x="1769053" y="1886902"/>
            <a:ext cx="1504950" cy="171450"/>
          </a:xfrm>
          <a:prstGeom prst="rect">
            <a:avLst/>
          </a:prstGeom>
        </p:spPr>
      </p:pic>
      <p:pic>
        <p:nvPicPr>
          <p:cNvPr id="6" name="Imagen 5"/>
          <p:cNvPicPr>
            <a:picLocks noChangeAspect="1"/>
          </p:cNvPicPr>
          <p:nvPr/>
        </p:nvPicPr>
        <p:blipFill rotWithShape="1">
          <a:blip r:embed="rId4"/>
          <a:srcRect b="4834"/>
          <a:stretch/>
        </p:blipFill>
        <p:spPr>
          <a:xfrm>
            <a:off x="4832348" y="1837765"/>
            <a:ext cx="5269433" cy="3632662"/>
          </a:xfrm>
          <a:prstGeom prst="rect">
            <a:avLst/>
          </a:prstGeom>
        </p:spPr>
      </p:pic>
      <p:pic>
        <p:nvPicPr>
          <p:cNvPr id="7" name="Imagen 6"/>
          <p:cNvPicPr>
            <a:picLocks noChangeAspect="1"/>
          </p:cNvPicPr>
          <p:nvPr/>
        </p:nvPicPr>
        <p:blipFill>
          <a:blip r:embed="rId5"/>
          <a:stretch>
            <a:fillRect/>
          </a:stretch>
        </p:blipFill>
        <p:spPr>
          <a:xfrm>
            <a:off x="1054229" y="2230409"/>
            <a:ext cx="1943100" cy="285750"/>
          </a:xfrm>
          <a:prstGeom prst="rect">
            <a:avLst/>
          </a:prstGeom>
        </p:spPr>
      </p:pic>
    </p:spTree>
    <p:extLst>
      <p:ext uri="{BB962C8B-B14F-4D97-AF65-F5344CB8AC3E}">
        <p14:creationId xmlns:p14="http://schemas.microsoft.com/office/powerpoint/2010/main" val="1395181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96934" y="895782"/>
            <a:ext cx="571500" cy="161925"/>
          </a:xfrm>
          <a:prstGeom prst="rect">
            <a:avLst/>
          </a:prstGeom>
        </p:spPr>
      </p:pic>
      <p:pic>
        <p:nvPicPr>
          <p:cNvPr id="5" name="Imagen 4"/>
          <p:cNvPicPr>
            <a:picLocks noChangeAspect="1"/>
          </p:cNvPicPr>
          <p:nvPr/>
        </p:nvPicPr>
        <p:blipFill>
          <a:blip r:embed="rId3"/>
          <a:stretch>
            <a:fillRect/>
          </a:stretch>
        </p:blipFill>
        <p:spPr>
          <a:xfrm>
            <a:off x="2003020" y="867206"/>
            <a:ext cx="1485900" cy="219075"/>
          </a:xfrm>
          <a:prstGeom prst="rect">
            <a:avLst/>
          </a:prstGeom>
        </p:spPr>
      </p:pic>
      <p:pic>
        <p:nvPicPr>
          <p:cNvPr id="6" name="Imagen 5"/>
          <p:cNvPicPr>
            <a:picLocks noChangeAspect="1"/>
          </p:cNvPicPr>
          <p:nvPr/>
        </p:nvPicPr>
        <p:blipFill>
          <a:blip r:embed="rId4"/>
          <a:stretch>
            <a:fillRect/>
          </a:stretch>
        </p:blipFill>
        <p:spPr>
          <a:xfrm>
            <a:off x="1382684" y="1287519"/>
            <a:ext cx="1924050" cy="276225"/>
          </a:xfrm>
          <a:prstGeom prst="rect">
            <a:avLst/>
          </a:prstGeom>
        </p:spPr>
      </p:pic>
      <p:pic>
        <p:nvPicPr>
          <p:cNvPr id="7" name="Imagen 6"/>
          <p:cNvPicPr>
            <a:picLocks noChangeAspect="1"/>
          </p:cNvPicPr>
          <p:nvPr/>
        </p:nvPicPr>
        <p:blipFill>
          <a:blip r:embed="rId5"/>
          <a:stretch>
            <a:fillRect/>
          </a:stretch>
        </p:blipFill>
        <p:spPr>
          <a:xfrm>
            <a:off x="4289367" y="543393"/>
            <a:ext cx="6431539" cy="4628422"/>
          </a:xfrm>
          <a:prstGeom prst="rect">
            <a:avLst/>
          </a:prstGeom>
        </p:spPr>
      </p:pic>
    </p:spTree>
    <p:extLst>
      <p:ext uri="{BB962C8B-B14F-4D97-AF65-F5344CB8AC3E}">
        <p14:creationId xmlns:p14="http://schemas.microsoft.com/office/powerpoint/2010/main" val="1021990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234613" y="1045412"/>
            <a:ext cx="628650" cy="161925"/>
          </a:xfrm>
          <a:prstGeom prst="rect">
            <a:avLst/>
          </a:prstGeom>
        </p:spPr>
      </p:pic>
      <p:pic>
        <p:nvPicPr>
          <p:cNvPr id="5" name="Imagen 4"/>
          <p:cNvPicPr>
            <a:picLocks noChangeAspect="1"/>
          </p:cNvPicPr>
          <p:nvPr/>
        </p:nvPicPr>
        <p:blipFill>
          <a:blip r:embed="rId3"/>
          <a:stretch>
            <a:fillRect/>
          </a:stretch>
        </p:blipFill>
        <p:spPr>
          <a:xfrm>
            <a:off x="2172998" y="997787"/>
            <a:ext cx="1362075" cy="209550"/>
          </a:xfrm>
          <a:prstGeom prst="rect">
            <a:avLst/>
          </a:prstGeom>
        </p:spPr>
      </p:pic>
      <p:pic>
        <p:nvPicPr>
          <p:cNvPr id="6" name="Imagen 5"/>
          <p:cNvPicPr>
            <a:picLocks noChangeAspect="1"/>
          </p:cNvPicPr>
          <p:nvPr/>
        </p:nvPicPr>
        <p:blipFill>
          <a:blip r:embed="rId4"/>
          <a:stretch>
            <a:fillRect/>
          </a:stretch>
        </p:blipFill>
        <p:spPr>
          <a:xfrm>
            <a:off x="1358698" y="1359997"/>
            <a:ext cx="2009775" cy="247650"/>
          </a:xfrm>
          <a:prstGeom prst="rect">
            <a:avLst/>
          </a:prstGeom>
        </p:spPr>
      </p:pic>
      <p:pic>
        <p:nvPicPr>
          <p:cNvPr id="7" name="Imagen 6"/>
          <p:cNvPicPr>
            <a:picLocks noChangeAspect="1"/>
          </p:cNvPicPr>
          <p:nvPr/>
        </p:nvPicPr>
        <p:blipFill>
          <a:blip r:embed="rId5"/>
          <a:stretch>
            <a:fillRect/>
          </a:stretch>
        </p:blipFill>
        <p:spPr>
          <a:xfrm>
            <a:off x="4591020" y="740872"/>
            <a:ext cx="6124631" cy="4421331"/>
          </a:xfrm>
          <a:prstGeom prst="rect">
            <a:avLst/>
          </a:prstGeom>
        </p:spPr>
      </p:pic>
    </p:spTree>
    <p:extLst>
      <p:ext uri="{BB962C8B-B14F-4D97-AF65-F5344CB8AC3E}">
        <p14:creationId xmlns:p14="http://schemas.microsoft.com/office/powerpoint/2010/main" val="1547122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115811" y="1003848"/>
            <a:ext cx="666750" cy="161925"/>
          </a:xfrm>
          <a:prstGeom prst="rect">
            <a:avLst/>
          </a:prstGeom>
        </p:spPr>
      </p:pic>
      <p:pic>
        <p:nvPicPr>
          <p:cNvPr id="5" name="Imagen 4"/>
          <p:cNvPicPr>
            <a:picLocks noChangeAspect="1"/>
          </p:cNvPicPr>
          <p:nvPr/>
        </p:nvPicPr>
        <p:blipFill>
          <a:blip r:embed="rId3"/>
          <a:stretch>
            <a:fillRect/>
          </a:stretch>
        </p:blipFill>
        <p:spPr>
          <a:xfrm>
            <a:off x="2050646" y="965748"/>
            <a:ext cx="1390650" cy="200025"/>
          </a:xfrm>
          <a:prstGeom prst="rect">
            <a:avLst/>
          </a:prstGeom>
        </p:spPr>
      </p:pic>
      <p:pic>
        <p:nvPicPr>
          <p:cNvPr id="6" name="Imagen 5"/>
          <p:cNvPicPr>
            <a:picLocks noChangeAspect="1"/>
          </p:cNvPicPr>
          <p:nvPr/>
        </p:nvPicPr>
        <p:blipFill>
          <a:blip r:embed="rId4"/>
          <a:stretch>
            <a:fillRect/>
          </a:stretch>
        </p:blipFill>
        <p:spPr>
          <a:xfrm>
            <a:off x="1338522" y="1376535"/>
            <a:ext cx="2000250" cy="314325"/>
          </a:xfrm>
          <a:prstGeom prst="rect">
            <a:avLst/>
          </a:prstGeom>
        </p:spPr>
      </p:pic>
      <p:pic>
        <p:nvPicPr>
          <p:cNvPr id="7" name="Imagen 6"/>
          <p:cNvPicPr>
            <a:picLocks noChangeAspect="1"/>
          </p:cNvPicPr>
          <p:nvPr/>
        </p:nvPicPr>
        <p:blipFill>
          <a:blip r:embed="rId5"/>
          <a:stretch>
            <a:fillRect/>
          </a:stretch>
        </p:blipFill>
        <p:spPr>
          <a:xfrm>
            <a:off x="4596938" y="569943"/>
            <a:ext cx="6580044" cy="4692644"/>
          </a:xfrm>
          <a:prstGeom prst="rect">
            <a:avLst/>
          </a:prstGeom>
        </p:spPr>
      </p:pic>
    </p:spTree>
    <p:extLst>
      <p:ext uri="{BB962C8B-B14F-4D97-AF65-F5344CB8AC3E}">
        <p14:creationId xmlns:p14="http://schemas.microsoft.com/office/powerpoint/2010/main" val="2142278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EXPERIMENTOS CENTROS EDUCATIVOS</a:t>
            </a:r>
            <a:endParaRPr lang="es-PE" dirty="0"/>
          </a:p>
        </p:txBody>
      </p:sp>
      <p:pic>
        <p:nvPicPr>
          <p:cNvPr id="4" name="Imagen 3"/>
          <p:cNvPicPr>
            <a:picLocks noChangeAspect="1"/>
          </p:cNvPicPr>
          <p:nvPr/>
        </p:nvPicPr>
        <p:blipFill>
          <a:blip r:embed="rId2"/>
          <a:stretch>
            <a:fillRect/>
          </a:stretch>
        </p:blipFill>
        <p:spPr>
          <a:xfrm>
            <a:off x="1303712" y="1972888"/>
            <a:ext cx="457200" cy="152400"/>
          </a:xfrm>
          <a:prstGeom prst="rect">
            <a:avLst/>
          </a:prstGeom>
        </p:spPr>
      </p:pic>
      <p:pic>
        <p:nvPicPr>
          <p:cNvPr id="5" name="Imagen 4"/>
          <p:cNvPicPr>
            <a:picLocks noChangeAspect="1"/>
          </p:cNvPicPr>
          <p:nvPr/>
        </p:nvPicPr>
        <p:blipFill>
          <a:blip r:embed="rId3"/>
          <a:stretch>
            <a:fillRect/>
          </a:stretch>
        </p:blipFill>
        <p:spPr>
          <a:xfrm>
            <a:off x="2032808" y="1925263"/>
            <a:ext cx="1409700" cy="200025"/>
          </a:xfrm>
          <a:prstGeom prst="rect">
            <a:avLst/>
          </a:prstGeom>
        </p:spPr>
      </p:pic>
      <p:pic>
        <p:nvPicPr>
          <p:cNvPr id="6" name="Imagen 5"/>
          <p:cNvPicPr>
            <a:picLocks noChangeAspect="1"/>
          </p:cNvPicPr>
          <p:nvPr/>
        </p:nvPicPr>
        <p:blipFill>
          <a:blip r:embed="rId4"/>
          <a:stretch>
            <a:fillRect/>
          </a:stretch>
        </p:blipFill>
        <p:spPr>
          <a:xfrm>
            <a:off x="1404158" y="2337262"/>
            <a:ext cx="2038350" cy="304800"/>
          </a:xfrm>
          <a:prstGeom prst="rect">
            <a:avLst/>
          </a:prstGeom>
        </p:spPr>
      </p:pic>
      <p:pic>
        <p:nvPicPr>
          <p:cNvPr id="7" name="Imagen 6"/>
          <p:cNvPicPr>
            <a:picLocks noChangeAspect="1"/>
          </p:cNvPicPr>
          <p:nvPr/>
        </p:nvPicPr>
        <p:blipFill>
          <a:blip r:embed="rId5"/>
          <a:stretch>
            <a:fillRect/>
          </a:stretch>
        </p:blipFill>
        <p:spPr>
          <a:xfrm>
            <a:off x="4780546" y="1637607"/>
            <a:ext cx="5680156" cy="4081549"/>
          </a:xfrm>
          <a:prstGeom prst="rect">
            <a:avLst/>
          </a:prstGeom>
        </p:spPr>
      </p:pic>
    </p:spTree>
    <p:extLst>
      <p:ext uri="{BB962C8B-B14F-4D97-AF65-F5344CB8AC3E}">
        <p14:creationId xmlns:p14="http://schemas.microsoft.com/office/powerpoint/2010/main" val="147087310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Evento principal">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
  <TotalTime>166</TotalTime>
  <Words>458</Words>
  <Application>Microsoft Office PowerPoint</Application>
  <PresentationFormat>Panorámica</PresentationFormat>
  <Paragraphs>25</Paragraphs>
  <Slides>14</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14</vt:i4>
      </vt:variant>
    </vt:vector>
  </HeadingPairs>
  <TitlesOfParts>
    <vt:vector size="17" baseType="lpstr">
      <vt:lpstr>Arial</vt:lpstr>
      <vt:lpstr>Impact</vt:lpstr>
      <vt:lpstr>Evento principal</vt:lpstr>
      <vt:lpstr>TRABAJO FINAL: COMPLEJIDAD ALGORÍTMICA - TSP</vt:lpstr>
      <vt:lpstr>problema</vt:lpstr>
      <vt:lpstr>OBJETIVOS</vt:lpstr>
      <vt:lpstr>Solución del problema</vt:lpstr>
      <vt:lpstr>EXPERIMENTOS CENTROS POBLADOS</vt:lpstr>
      <vt:lpstr>Presentación de PowerPoint</vt:lpstr>
      <vt:lpstr>Presentación de PowerPoint</vt:lpstr>
      <vt:lpstr>Presentación de PowerPoint</vt:lpstr>
      <vt:lpstr>EXPERIMENTOS CENTROS EDUCATIVOS</vt:lpstr>
      <vt:lpstr>Presentación de PowerPoint</vt:lpstr>
      <vt:lpstr>Presentación de PowerPoint</vt:lpstr>
      <vt:lpstr>Presentación de PowerPoint</vt:lpstr>
      <vt:lpstr>resultados</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PARCIAL: COMPLEJIDAD ALGORÍTMICA</dc:title>
  <dc:creator>USER</dc:creator>
  <cp:lastModifiedBy>USER</cp:lastModifiedBy>
  <cp:revision>6</cp:revision>
  <dcterms:created xsi:type="dcterms:W3CDTF">2018-09-23T16:03:10Z</dcterms:created>
  <dcterms:modified xsi:type="dcterms:W3CDTF">2018-11-19T05:35:24Z</dcterms:modified>
</cp:coreProperties>
</file>